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0" r:id="rId9"/>
    <p:sldId id="274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CF072B-C4A1-8F80-52AB-39DFC52E8C56}"/>
              </a:ext>
            </a:extLst>
          </p:cNvPr>
          <p:cNvSpPr txBox="1">
            <a:spLocks/>
          </p:cNvSpPr>
          <p:nvPr/>
        </p:nvSpPr>
        <p:spPr>
          <a:xfrm>
            <a:off x="774291" y="406717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400" b="1"/>
            </a:pPr>
            <a:r>
              <a:rPr lang="es-ES" b="1" dirty="0"/>
              <a:t>Análisis Global de Suicidios 1985–2015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ED29C42-AACE-7D85-709F-78E7AD54217C}"/>
              </a:ext>
            </a:extLst>
          </p:cNvPr>
          <p:cNvSpPr txBox="1">
            <a:spLocks/>
          </p:cNvSpPr>
          <p:nvPr/>
        </p:nvSpPr>
        <p:spPr>
          <a:xfrm>
            <a:off x="1460091" y="1876742"/>
            <a:ext cx="6400800" cy="8074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2200"/>
            </a:pPr>
            <a:r>
              <a:rPr lang="es-ES" sz="2200" dirty="0"/>
              <a:t>Informe Estadístico y Exploratorio</a:t>
            </a:r>
          </a:p>
          <a:p>
            <a:pPr algn="ctr">
              <a:defRPr sz="2200"/>
            </a:pPr>
            <a:r>
              <a:rPr lang="es-ES" sz="2200" dirty="0"/>
              <a:t>Presentación Final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A3B675F-AA0A-59D3-9CAD-D920C68C9E08}"/>
              </a:ext>
            </a:extLst>
          </p:cNvPr>
          <p:cNvSpPr txBox="1">
            <a:spLocks/>
          </p:cNvSpPr>
          <p:nvPr/>
        </p:nvSpPr>
        <p:spPr>
          <a:xfrm>
            <a:off x="6882581" y="5924549"/>
            <a:ext cx="2045110" cy="6728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 sz="2200"/>
            </a:pPr>
            <a:r>
              <a:rPr lang="es-ES" sz="1600" dirty="0"/>
              <a:t>Alejandro </a:t>
            </a:r>
            <a:r>
              <a:rPr lang="es-ES" sz="1600" dirty="0" err="1"/>
              <a:t>Ellakuria</a:t>
            </a:r>
            <a:endParaRPr lang="es-ES" sz="1600" dirty="0"/>
          </a:p>
          <a:p>
            <a:pPr marL="0" indent="0" algn="ctr">
              <a:buNone/>
              <a:defRPr sz="2200"/>
            </a:pPr>
            <a:r>
              <a:rPr lang="es-ES" sz="1600" dirty="0"/>
              <a:t>5/12/25</a:t>
            </a:r>
          </a:p>
          <a:p>
            <a:pPr marL="0" indent="0" algn="ctr">
              <a:buNone/>
              <a:defRPr sz="2200"/>
            </a:pPr>
            <a:endParaRPr lang="es-E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900A94-911F-E686-5CFA-DE4A32D7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48" y="2684206"/>
            <a:ext cx="3402787" cy="41481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A9EAD-11E8-CF11-5A36-C437A890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fondo_degradado.png">
            <a:extLst>
              <a:ext uri="{FF2B5EF4-FFF2-40B4-BE49-F238E27FC236}">
                <a16:creationId xmlns:a16="http://schemas.microsoft.com/office/drawing/2014/main" id="{6AD3F2ED-40A2-7E09-0265-30A2A8A3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6EAC887-1553-CD33-7AB2-D403829BE116}"/>
              </a:ext>
            </a:extLst>
          </p:cNvPr>
          <p:cNvSpPr txBox="1"/>
          <p:nvPr/>
        </p:nvSpPr>
        <p:spPr>
          <a:xfrm>
            <a:off x="2162188" y="193308"/>
            <a:ext cx="63573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300" dirty="0">
                <a:solidFill>
                  <a:srgbClr val="A50F15"/>
                </a:solidFill>
              </a:rPr>
              <a:t>Ratios de suicidios vs clima</a:t>
            </a:r>
            <a:endParaRPr sz="3300" dirty="0">
              <a:solidFill>
                <a:srgbClr val="A50F15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84986C-B63A-E182-4980-46119DAB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3950"/>
            <a:ext cx="7467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9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582B-2AA6-C13B-9B30-254506A86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40E9BEF1-F2D9-3CD3-E808-1FEA8AD4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9E871E-54E0-9F39-507C-03BD6EE1B7B4}"/>
              </a:ext>
            </a:extLst>
          </p:cNvPr>
          <p:cNvSpPr txBox="1"/>
          <p:nvPr/>
        </p:nvSpPr>
        <p:spPr>
          <a:xfrm>
            <a:off x="1585059" y="105697"/>
            <a:ext cx="597387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Tasa de suicidios mundial</a:t>
            </a:r>
            <a:endParaRPr sz="4400" dirty="0">
              <a:solidFill>
                <a:srgbClr val="A50F1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ECC53-CBD6-FCB0-A67C-795A6DF0B40B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969179D3-43B0-BB9C-D609-6850CAC7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01"/>
          <a:stretch>
            <a:fillRect/>
          </a:stretch>
        </p:blipFill>
        <p:spPr>
          <a:xfrm>
            <a:off x="65393" y="980834"/>
            <a:ext cx="9013213" cy="523315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D3702D7-B343-F77A-81F3-DEE11784A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982789"/>
              </p:ext>
            </p:extLst>
          </p:nvPr>
        </p:nvGraphicFramePr>
        <p:xfrm>
          <a:off x="7898886" y="6277232"/>
          <a:ext cx="960440" cy="517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r:id="rId4" imgW="1209675" imgH="657225" progId="Package">
                  <p:embed/>
                </p:oleObj>
              </mc:Choice>
              <mc:Fallback>
                <p:oleObj name="Objeto empaquetador del shell" r:id="rId4" imgW="1209675" imgH="657225" progId="Package">
                  <p:embed/>
                  <p:pic>
                    <p:nvPicPr>
                      <p:cNvPr id="2" name="Objeto 5">
                        <a:extLst>
                          <a:ext uri="{FF2B5EF4-FFF2-40B4-BE49-F238E27FC236}">
                            <a16:creationId xmlns:a16="http://schemas.microsoft.com/office/drawing/2014/main" id="{05745C60-8062-DD97-E30C-063143666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8886" y="6277232"/>
                        <a:ext cx="960440" cy="517522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07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90AA-C98C-D3AF-D577-747D45EA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55451684-A712-5728-A78A-0F2FF45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DB65F-E7C6-E370-794A-E329766AD087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1887D73-DD92-97B9-D409-0CDF859D2E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69"/>
          <a:stretch>
            <a:fillRect/>
          </a:stretch>
        </p:blipFill>
        <p:spPr>
          <a:xfrm>
            <a:off x="132735" y="1100649"/>
            <a:ext cx="8878529" cy="4975685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6" name="Objeto 3">
            <a:extLst>
              <a:ext uri="{FF2B5EF4-FFF2-40B4-BE49-F238E27FC236}">
                <a16:creationId xmlns:a16="http://schemas.microsoft.com/office/drawing/2014/main" id="{CD8543F6-3144-82B3-7F7D-A4F2805F2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380994"/>
              </p:ext>
            </p:extLst>
          </p:nvPr>
        </p:nvGraphicFramePr>
        <p:xfrm>
          <a:off x="7742337" y="6145409"/>
          <a:ext cx="1303340" cy="517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r:id="rId4" imgW="1638300" imgH="657225" progId="Package">
                  <p:embed/>
                </p:oleObj>
              </mc:Choice>
              <mc:Fallback>
                <p:oleObj name="Objeto empaquetador del shell" r:id="rId4" imgW="1638300" imgH="657225" progId="Package">
                  <p:embed/>
                  <p:pic>
                    <p:nvPicPr>
                      <p:cNvPr id="2" name="Objeto 3">
                        <a:extLst>
                          <a:ext uri="{FF2B5EF4-FFF2-40B4-BE49-F238E27FC236}">
                            <a16:creationId xmlns:a16="http://schemas.microsoft.com/office/drawing/2014/main" id="{6BC66E62-97B8-7BA7-B932-44D261870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2337" y="6145409"/>
                        <a:ext cx="1303340" cy="517522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FB460779-B7F5-1366-0315-3974B35995A6}"/>
              </a:ext>
            </a:extLst>
          </p:cNvPr>
          <p:cNvSpPr txBox="1"/>
          <p:nvPr/>
        </p:nvSpPr>
        <p:spPr>
          <a:xfrm>
            <a:off x="1585059" y="105697"/>
            <a:ext cx="597387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Tasa de suicidios mundial</a:t>
            </a:r>
            <a:endParaRPr sz="4400" dirty="0">
              <a:solidFill>
                <a:srgbClr val="A50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B632B-DE04-26A5-36D8-5593816F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DFBB7E7D-0064-BEBA-E698-091D47B4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767CE-8DD6-9C08-23A1-032FC8157EEC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74ED78-DB48-E8A9-2020-3184B661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" y="1071715"/>
            <a:ext cx="8947355" cy="568058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54040A64-EEFE-EDB2-3D09-D8EF5328E3E4}"/>
              </a:ext>
            </a:extLst>
          </p:cNvPr>
          <p:cNvSpPr txBox="1"/>
          <p:nvPr/>
        </p:nvSpPr>
        <p:spPr>
          <a:xfrm>
            <a:off x="1585059" y="105697"/>
            <a:ext cx="52343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Matriz de correlación</a:t>
            </a:r>
            <a:endParaRPr sz="4400" dirty="0">
              <a:solidFill>
                <a:srgbClr val="A50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6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2C959-182F-B711-87CF-816D4B4C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7F75FBF6-B0B2-0E78-4753-8EB87794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132E1-1C81-936A-A00F-A0A59C032D4D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3D8573-0157-A68F-C593-9DDB3EBD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" y="1170039"/>
            <a:ext cx="9021097" cy="5609302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FEE316AF-80B1-A5D3-4444-08E3871599C5}"/>
              </a:ext>
            </a:extLst>
          </p:cNvPr>
          <p:cNvSpPr txBox="1"/>
          <p:nvPr/>
        </p:nvSpPr>
        <p:spPr>
          <a:xfrm>
            <a:off x="2420801" y="200299"/>
            <a:ext cx="32523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Top 15 </a:t>
            </a:r>
            <a:r>
              <a:rPr lang="es-ES" sz="4400" dirty="0" err="1">
                <a:solidFill>
                  <a:srgbClr val="A50F15"/>
                </a:solidFill>
              </a:rPr>
              <a:t>paises</a:t>
            </a:r>
            <a:endParaRPr sz="4400" dirty="0">
              <a:solidFill>
                <a:srgbClr val="A50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9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A137-BBFD-5983-43FC-A0F6419CE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BCC972CE-7B4C-E8E7-6E80-E423A7FD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4ACE1-1060-C73C-F01D-DC5D4461F7EA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595042-DF7F-0B16-94B0-2C33A5662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" y="1081547"/>
            <a:ext cx="8953911" cy="5670756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54B86406-0E37-74F2-379A-5AEE057DDB72}"/>
              </a:ext>
            </a:extLst>
          </p:cNvPr>
          <p:cNvSpPr txBox="1"/>
          <p:nvPr/>
        </p:nvSpPr>
        <p:spPr>
          <a:xfrm>
            <a:off x="1585059" y="105697"/>
            <a:ext cx="53685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Relación entre PIB-HDI</a:t>
            </a:r>
            <a:endParaRPr sz="4400" dirty="0">
              <a:solidFill>
                <a:srgbClr val="A50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3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3CC92-4C6D-B68E-97E6-90E00403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o_degradado.png">
            <a:extLst>
              <a:ext uri="{FF2B5EF4-FFF2-40B4-BE49-F238E27FC236}">
                <a16:creationId xmlns:a16="http://schemas.microsoft.com/office/drawing/2014/main" id="{0E04687A-2F52-7CF1-953B-F94D6CF4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F3F9D5-3194-BBF6-329E-0D508FC6D7FE}"/>
              </a:ext>
            </a:extLst>
          </p:cNvPr>
          <p:cNvSpPr txBox="1"/>
          <p:nvPr/>
        </p:nvSpPr>
        <p:spPr>
          <a:xfrm>
            <a:off x="914400" y="15544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>
                <a:solidFill>
                  <a:srgbClr val="FCBBA1"/>
                </a:solidFill>
              </a:rPr>
              <a:t>Usando tonos Reds_r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640F60-1705-C4F1-00BF-1186E007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980833"/>
            <a:ext cx="8947355" cy="577146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07487209-28D4-D012-42BB-E9F5B2FD2E75}"/>
              </a:ext>
            </a:extLst>
          </p:cNvPr>
          <p:cNvSpPr txBox="1"/>
          <p:nvPr/>
        </p:nvSpPr>
        <p:spPr>
          <a:xfrm>
            <a:off x="1585059" y="105697"/>
            <a:ext cx="59325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A50F15"/>
                </a:solidFill>
              </a:rPr>
              <a:t>Suicidios H/M por Top 15</a:t>
            </a:r>
            <a:endParaRPr sz="4400" dirty="0">
              <a:solidFill>
                <a:srgbClr val="A50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fondo_degradado.png">
            <a:extLst>
              <a:ext uri="{FF2B5EF4-FFF2-40B4-BE49-F238E27FC236}">
                <a16:creationId xmlns:a16="http://schemas.microsoft.com/office/drawing/2014/main" id="{C2E7416B-4D49-D0CC-2A94-BDFF947B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C87D0C73-1E4E-E961-3305-6B753B43EFB7}"/>
              </a:ext>
            </a:extLst>
          </p:cNvPr>
          <p:cNvSpPr txBox="1"/>
          <p:nvPr/>
        </p:nvSpPr>
        <p:spPr>
          <a:xfrm>
            <a:off x="2162188" y="193308"/>
            <a:ext cx="63573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300" dirty="0">
                <a:solidFill>
                  <a:srgbClr val="A50F15"/>
                </a:solidFill>
              </a:rPr>
              <a:t>Ratios de suicidios por </a:t>
            </a:r>
            <a:r>
              <a:rPr lang="es-ES" sz="3300" dirty="0" err="1">
                <a:solidFill>
                  <a:srgbClr val="A50F15"/>
                </a:solidFill>
              </a:rPr>
              <a:t>pais</a:t>
            </a:r>
            <a:endParaRPr sz="3300" dirty="0">
              <a:solidFill>
                <a:srgbClr val="A50F15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ED772-DC0E-0FA5-0CE1-8783FF17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7" y="1527472"/>
            <a:ext cx="4130702" cy="20528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988025-8477-12DD-458F-DC07A36F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68" y="1527472"/>
            <a:ext cx="4015503" cy="20528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C8C2AE-2DFD-EE7C-D590-303EBDE6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37" y="3791631"/>
            <a:ext cx="4130702" cy="2066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0B900D-ACCF-CC38-D468-567A41532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569" y="3757177"/>
            <a:ext cx="4015502" cy="20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8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CF2D-2958-F240-D058-13DA2A7F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fondo_degradado.png">
            <a:extLst>
              <a:ext uri="{FF2B5EF4-FFF2-40B4-BE49-F238E27FC236}">
                <a16:creationId xmlns:a16="http://schemas.microsoft.com/office/drawing/2014/main" id="{955117A6-9063-D804-5485-A532CC18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0AE734B-BF93-27C7-41E6-0E7CB82A213B}"/>
              </a:ext>
            </a:extLst>
          </p:cNvPr>
          <p:cNvSpPr txBox="1"/>
          <p:nvPr/>
        </p:nvSpPr>
        <p:spPr>
          <a:xfrm>
            <a:off x="2162188" y="193308"/>
            <a:ext cx="63573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300" dirty="0">
                <a:solidFill>
                  <a:srgbClr val="A50F15"/>
                </a:solidFill>
              </a:rPr>
              <a:t>Ratios de suicidios por </a:t>
            </a:r>
            <a:r>
              <a:rPr lang="es-ES" sz="3300" dirty="0" err="1">
                <a:solidFill>
                  <a:srgbClr val="A50F15"/>
                </a:solidFill>
              </a:rPr>
              <a:t>pais</a:t>
            </a:r>
            <a:endParaRPr sz="3300" dirty="0">
              <a:solidFill>
                <a:srgbClr val="A50F15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174F61C-819B-DFB6-A517-2B961C6B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65" y="1536687"/>
            <a:ext cx="4113990" cy="20806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ACAE50-BD88-CA43-CA2C-793C56E3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432" y="1564425"/>
            <a:ext cx="4130701" cy="20528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432AB7-731E-951D-FE1B-16D215D97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5" y="3780261"/>
            <a:ext cx="4113990" cy="20806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B3E5F3-E69F-4EE6-6D1C-CFB80E8E5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431" y="3780261"/>
            <a:ext cx="4113990" cy="20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88</Words>
  <Application>Microsoft Office PowerPoint</Application>
  <PresentationFormat>Presentación en pantalla (4:3)</PresentationFormat>
  <Paragraphs>21</Paragraphs>
  <Slides>10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Objeto empaquetador del 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</dc:creator>
  <cp:keywords/>
  <dc:description>generated using python-pptx</dc:description>
  <cp:lastModifiedBy>Alejandro Ellacuria</cp:lastModifiedBy>
  <cp:revision>12</cp:revision>
  <dcterms:created xsi:type="dcterms:W3CDTF">2013-01-27T09:14:16Z</dcterms:created>
  <dcterms:modified xsi:type="dcterms:W3CDTF">2025-12-02T16:37:00Z</dcterms:modified>
  <cp:category/>
</cp:coreProperties>
</file>